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6" r:id="rId6"/>
    <p:sldId id="260" r:id="rId7"/>
    <p:sldId id="261" r:id="rId8"/>
    <p:sldId id="262"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tr-TR" smtClean="0"/>
              <a:t>Asıl başlık stili için tıklatın</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27.09.2018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normAutofit/>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27.09.2018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27.09.2018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a:xfrm>
            <a:off x="685800" y="1600201"/>
            <a:ext cx="7772400" cy="3733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27.09.2018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27.09.2018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tr-TR" smtClean="0"/>
              <a:t>Asıl başlık stili için tıklatın</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27.09.2018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13" name="Content Placeholder 12"/>
          <p:cNvSpPr>
            <a:spLocks noGrp="1"/>
          </p:cNvSpPr>
          <p:nvPr>
            <p:ph sz="quarter" idx="13"/>
          </p:nvPr>
        </p:nvSpPr>
        <p:spPr>
          <a:xfrm>
            <a:off x="685800" y="1536192"/>
            <a:ext cx="3657600"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t>27.09.2018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
        <p:nvSpPr>
          <p:cNvPr id="15" name="Content Placeholder 14"/>
          <p:cNvSpPr>
            <a:spLocks noGrp="1"/>
          </p:cNvSpPr>
          <p:nvPr>
            <p:ph sz="quarter" idx="13"/>
          </p:nvPr>
        </p:nvSpPr>
        <p:spPr>
          <a:xfrm>
            <a:off x="685800" y="2209800"/>
            <a:ext cx="3657600" cy="32004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tr-TR" smtClean="0"/>
              <a:t>Asıl başlık stili için tıklatın</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27.09.2018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23720DD-5B6D-40BF-8493-A6B52D484E6B}" type="datetimeFigureOut">
              <a:rPr lang="tr-TR" smtClean="0"/>
              <a:t>27.09.2018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tr-TR" smtClean="0"/>
              <a:t>Asıl başlık stili için tıklatın</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27.09.2018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13" name="Content Placeholder 12"/>
          <p:cNvSpPr>
            <a:spLocks noGrp="1"/>
          </p:cNvSpPr>
          <p:nvPr>
            <p:ph sz="quarter" idx="13"/>
          </p:nvPr>
        </p:nvSpPr>
        <p:spPr>
          <a:xfrm>
            <a:off x="4572000" y="609600"/>
            <a:ext cx="3886200" cy="4191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tr-TR" smtClean="0"/>
              <a:t>Asıl metin stillerini düzenlemek için tıklatın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27.09.2018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tr-TR" smtClean="0"/>
              <a:t>Asıl başlık stili için tıklatın</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A23720DD-5B6D-40BF-8493-A6B52D484E6B}" type="datetimeFigureOut">
              <a:rPr lang="tr-TR" smtClean="0"/>
              <a:t>27.09.2018</a:t>
            </a:fld>
            <a:endParaRPr lang="tr-TR"/>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tr-TR"/>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F302176B-0E47-46AC-8F43-DAB4B8A37D06}"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yukseklisans.com.tr/tezsizyukseklisans.php" TargetMode="External"/><Relationship Id="rId2" Type="http://schemas.openxmlformats.org/officeDocument/2006/relationships/hyperlink" Target="http://www.yukseklisans.com.tr/tezliyukseklisans.php" TargetMode="External"/><Relationship Id="rId1" Type="http://schemas.openxmlformats.org/officeDocument/2006/relationships/slideLayout" Target="../slideLayouts/slideLayout2.xml"/><Relationship Id="rId6" Type="http://schemas.openxmlformats.org/officeDocument/2006/relationships/hyperlink" Target="http://www.osym.gov.tr/belge/1-19303/2014-sinav-takvimi.html" TargetMode="External"/><Relationship Id="rId5" Type="http://schemas.openxmlformats.org/officeDocument/2006/relationships/hyperlink" Target="http://www.yukseklisans.com.tr/yukseklisansbasvurukosullari.php" TargetMode="External"/><Relationship Id="rId4" Type="http://schemas.openxmlformats.org/officeDocument/2006/relationships/hyperlink" Target="http://www.yukseklisans.com.tr/alesgenelbilgiler.ph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yukseklisans.com.tr/akademikterimler.php" TargetMode="External"/><Relationship Id="rId2" Type="http://schemas.openxmlformats.org/officeDocument/2006/relationships/hyperlink" Target="https://sonuc.osym.gov.tr/" TargetMode="External"/><Relationship Id="rId1" Type="http://schemas.openxmlformats.org/officeDocument/2006/relationships/slideLayout" Target="../slideLayouts/slideLayout2.xml"/><Relationship Id="rId5" Type="http://schemas.openxmlformats.org/officeDocument/2006/relationships/hyperlink" Target="http://www.yukseklisans.com.tr/referansmektubu.php" TargetMode="External"/><Relationship Id="rId4" Type="http://schemas.openxmlformats.org/officeDocument/2006/relationships/hyperlink" Target="http://www.yukseklisans.com.tr/ozgecmis.php"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yukseklisans.com.tr/doktora.ph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971600" y="1124744"/>
            <a:ext cx="7126560" cy="1524000"/>
          </a:xfrm>
        </p:spPr>
        <p:txBody>
          <a:bodyPr/>
          <a:lstStyle/>
          <a:p>
            <a:pPr algn="ctr"/>
            <a:r>
              <a:rPr lang="tr-TR" dirty="0"/>
              <a:t>Yüksek </a:t>
            </a:r>
            <a:r>
              <a:rPr lang="tr-TR" dirty="0" err="1" smtClean="0"/>
              <a:t>Lİsans</a:t>
            </a:r>
            <a:endParaRPr lang="tr-TR" dirty="0"/>
          </a:p>
        </p:txBody>
      </p:sp>
      <p:sp>
        <p:nvSpPr>
          <p:cNvPr id="4" name="Alt Başlık 3"/>
          <p:cNvSpPr>
            <a:spLocks noGrp="1"/>
          </p:cNvSpPr>
          <p:nvPr>
            <p:ph type="subTitle" idx="1"/>
          </p:nvPr>
        </p:nvSpPr>
        <p:spPr/>
        <p:txBody>
          <a:bodyPr/>
          <a:lstStyle/>
          <a:p>
            <a:endParaRPr lang="tr-TR"/>
          </a:p>
        </p:txBody>
      </p:sp>
    </p:spTree>
    <p:extLst>
      <p:ext uri="{BB962C8B-B14F-4D97-AF65-F5344CB8AC3E}">
        <p14:creationId xmlns:p14="http://schemas.microsoft.com/office/powerpoint/2010/main" val="3014063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Yüksek Lisans, lisans eğitimi tamamlandıktan sonra devam edilen eğitime verilen isimdir. </a:t>
            </a:r>
            <a:r>
              <a:rPr lang="tr-TR" u="sng" dirty="0">
                <a:hlinkClick r:id="rId2" tooltip="TEZLİ YÜKSEK LİSANS"/>
              </a:rPr>
              <a:t>Tezli </a:t>
            </a:r>
            <a:r>
              <a:rPr lang="tr-TR" dirty="0"/>
              <a:t>ve </a:t>
            </a:r>
            <a:r>
              <a:rPr lang="tr-TR" u="sng" dirty="0">
                <a:hlinkClick r:id="rId3" tooltip="TEZSİZ YÜKSEK LİSANS"/>
              </a:rPr>
              <a:t>Tezsiz Yüksek Lisans</a:t>
            </a:r>
            <a:r>
              <a:rPr lang="tr-TR" dirty="0"/>
              <a:t> olarak ikiye ayrılır. Yüksek lisans eğitimi </a:t>
            </a:r>
            <a:r>
              <a:rPr lang="tr-TR" b="1" dirty="0"/>
              <a:t>“Master”</a:t>
            </a:r>
            <a:r>
              <a:rPr lang="tr-TR" dirty="0"/>
              <a:t> olarak da adlandırılmaktadır. Yüksek lisans başvurusu yapmak için eğer tezli yüksek lisans yapmayı düşünüyorsanız </a:t>
            </a:r>
            <a:r>
              <a:rPr lang="tr-TR" u="sng" dirty="0" err="1">
                <a:hlinkClick r:id="rId4" tooltip="ALES – Genel Bilgiler"/>
              </a:rPr>
              <a:t>ALES</a:t>
            </a:r>
            <a:r>
              <a:rPr lang="tr-TR" dirty="0" err="1"/>
              <a:t>‘e</a:t>
            </a:r>
            <a:r>
              <a:rPr lang="tr-TR" dirty="0"/>
              <a:t> girip yeterli puan almış olmanız ve başvuru yaptığınız programın </a:t>
            </a:r>
            <a:r>
              <a:rPr lang="tr-TR" u="sng" dirty="0">
                <a:hlinkClick r:id="rId5" tooltip="Başvuru Koşulları İçin Tıklayın"/>
              </a:rPr>
              <a:t>gerekliliklerini</a:t>
            </a:r>
            <a:r>
              <a:rPr lang="tr-TR" dirty="0"/>
              <a:t> yerine getirmeniz gerekmektedir. </a:t>
            </a:r>
            <a:endParaRPr lang="tr-TR" dirty="0" smtClean="0"/>
          </a:p>
          <a:p>
            <a:pPr algn="just"/>
            <a:endParaRPr lang="tr-TR" dirty="0"/>
          </a:p>
          <a:p>
            <a:pPr algn="just"/>
            <a:endParaRPr lang="tr-TR" dirty="0"/>
          </a:p>
          <a:p>
            <a:pPr algn="just"/>
            <a:r>
              <a:rPr lang="tr-TR" dirty="0"/>
              <a:t>Tezsiz Yüksek Lisans eğitimi  için </a:t>
            </a:r>
            <a:r>
              <a:rPr lang="tr-TR" u="sng" dirty="0">
                <a:hlinkClick r:id="rId6" tooltip="2014 ALES Tarihleri İçin Tıklayın."/>
              </a:rPr>
              <a:t>ALES </a:t>
            </a:r>
            <a:r>
              <a:rPr lang="tr-TR" dirty="0"/>
              <a:t>şartı aranmamaktadır. Yani </a:t>
            </a:r>
            <a:r>
              <a:rPr lang="tr-TR" dirty="0" err="1"/>
              <a:t>ALES’e</a:t>
            </a:r>
            <a:r>
              <a:rPr lang="tr-TR" dirty="0"/>
              <a:t> girmeniz gerekmez. </a:t>
            </a:r>
          </a:p>
          <a:p>
            <a:endParaRPr lang="tr-TR" dirty="0"/>
          </a:p>
        </p:txBody>
      </p:sp>
    </p:spTree>
    <p:extLst>
      <p:ext uri="{BB962C8B-B14F-4D97-AF65-F5344CB8AC3E}">
        <p14:creationId xmlns:p14="http://schemas.microsoft.com/office/powerpoint/2010/main" val="458244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835696" y="692696"/>
            <a:ext cx="7772400" cy="1143000"/>
          </a:xfrm>
        </p:spPr>
        <p:txBody>
          <a:bodyPr>
            <a:normAutofit fontScale="90000"/>
          </a:bodyPr>
          <a:lstStyle/>
          <a:p>
            <a:r>
              <a:rPr lang="tr-TR" b="1" dirty="0" err="1" smtClean="0"/>
              <a:t>Tezlİ</a:t>
            </a:r>
            <a:r>
              <a:rPr lang="tr-TR" b="1" dirty="0" smtClean="0"/>
              <a:t> </a:t>
            </a:r>
            <a:r>
              <a:rPr lang="tr-TR" b="1" dirty="0"/>
              <a:t>Yüksek </a:t>
            </a:r>
            <a:r>
              <a:rPr lang="tr-TR" b="1" dirty="0" err="1" smtClean="0"/>
              <a:t>Lİsans</a:t>
            </a:r>
            <a:r>
              <a:rPr lang="tr-TR" b="1" dirty="0"/>
              <a:t/>
            </a:r>
            <a:br>
              <a:rPr lang="tr-TR" b="1" dirty="0"/>
            </a:br>
            <a:endParaRPr lang="tr-TR" dirty="0"/>
          </a:p>
        </p:txBody>
      </p:sp>
      <p:sp>
        <p:nvSpPr>
          <p:cNvPr id="3" name="İçerik Yer Tutucusu 2"/>
          <p:cNvSpPr>
            <a:spLocks noGrp="1"/>
          </p:cNvSpPr>
          <p:nvPr>
            <p:ph idx="1"/>
          </p:nvPr>
        </p:nvSpPr>
        <p:spPr>
          <a:xfrm>
            <a:off x="683568" y="1916832"/>
            <a:ext cx="7772400" cy="3733800"/>
          </a:xfrm>
        </p:spPr>
        <p:txBody>
          <a:bodyPr/>
          <a:lstStyle/>
          <a:p>
            <a:pPr algn="just" fontAlgn="base"/>
            <a:r>
              <a:rPr lang="tr-TR" sz="2400" dirty="0" smtClean="0"/>
              <a:t>Tezli </a:t>
            </a:r>
            <a:r>
              <a:rPr lang="tr-TR" sz="2400" dirty="0"/>
              <a:t>yüksek lisans programının amacı</a:t>
            </a:r>
            <a:r>
              <a:rPr lang="tr-TR" sz="2400" b="1" dirty="0"/>
              <a:t>, </a:t>
            </a:r>
            <a:r>
              <a:rPr lang="tr-TR" sz="2400" u="sng" dirty="0"/>
              <a:t>öğrencinin bilimsel araştırma yaparak bilgilere erişme, bilgiyi değerlendirme ve yorumlama yeteneğini kazanmasını</a:t>
            </a:r>
            <a:r>
              <a:rPr lang="tr-TR" sz="2400" dirty="0"/>
              <a:t> sağlamaktır. Kısaca özetlemek gerekirse </a:t>
            </a:r>
            <a:r>
              <a:rPr lang="tr-TR" sz="2400" b="1" dirty="0"/>
              <a:t>tezli yüksek lisans eğitimi akademisyenlik yolunda atılmış ilk adımdır</a:t>
            </a:r>
            <a:r>
              <a:rPr lang="tr-TR" sz="2400" dirty="0"/>
              <a:t>.</a:t>
            </a:r>
            <a:r>
              <a:rPr lang="tr-TR" sz="2400" b="1" dirty="0"/>
              <a:t>  </a:t>
            </a:r>
            <a:r>
              <a:rPr lang="tr-TR" sz="2400" dirty="0"/>
              <a:t>Eğer akademisyen olmak gibi bir düşünceniz yoksa yüksek lisans eğitiminizi tezli yapmanız önerilmez.</a:t>
            </a:r>
            <a:r>
              <a:rPr lang="tr-TR" sz="2400" b="1" dirty="0"/>
              <a:t> </a:t>
            </a:r>
          </a:p>
          <a:p>
            <a:endParaRPr lang="tr-TR" dirty="0"/>
          </a:p>
        </p:txBody>
      </p:sp>
    </p:spTree>
    <p:extLst>
      <p:ext uri="{BB962C8B-B14F-4D97-AF65-F5344CB8AC3E}">
        <p14:creationId xmlns:p14="http://schemas.microsoft.com/office/powerpoint/2010/main" val="175387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b="1" dirty="0" err="1" smtClean="0"/>
              <a:t>Tezsİz</a:t>
            </a:r>
            <a:r>
              <a:rPr lang="tr-TR" b="1" dirty="0" smtClean="0"/>
              <a:t> </a:t>
            </a:r>
            <a:r>
              <a:rPr lang="tr-TR" b="1" dirty="0"/>
              <a:t>Yüksek </a:t>
            </a:r>
            <a:r>
              <a:rPr lang="tr-TR" b="1" dirty="0" err="1" smtClean="0"/>
              <a:t>Lİsans</a:t>
            </a:r>
            <a:r>
              <a:rPr lang="tr-TR" b="1" dirty="0"/>
              <a:t/>
            </a:r>
            <a:br>
              <a:rPr lang="tr-TR" b="1" dirty="0"/>
            </a:br>
            <a:endParaRPr lang="tr-TR" dirty="0"/>
          </a:p>
        </p:txBody>
      </p:sp>
      <p:sp>
        <p:nvSpPr>
          <p:cNvPr id="3" name="İçerik Yer Tutucusu 2"/>
          <p:cNvSpPr>
            <a:spLocks noGrp="1"/>
          </p:cNvSpPr>
          <p:nvPr>
            <p:ph idx="1"/>
          </p:nvPr>
        </p:nvSpPr>
        <p:spPr/>
        <p:txBody>
          <a:bodyPr>
            <a:normAutofit/>
          </a:bodyPr>
          <a:lstStyle/>
          <a:p>
            <a:pPr algn="just" fontAlgn="base"/>
            <a:r>
              <a:rPr lang="tr-TR" sz="2400" b="1" dirty="0" smtClean="0"/>
              <a:t>Tezsiz </a:t>
            </a:r>
            <a:r>
              <a:rPr lang="tr-TR" sz="2400" b="1" dirty="0"/>
              <a:t>yüksek lisans programlarının amacı</a:t>
            </a:r>
            <a:r>
              <a:rPr lang="tr-TR" sz="2400" dirty="0"/>
              <a:t> ise  akademisyenlik yolunda kapsamlı bilimsel araştırmalar yapmak değil, yapılan araştırmalardan elde edilmiş bilgileri öğrenciye kazandırmak ve mevcut bilginin uygulamada nasıl kullanılacağını göstermektir. Tezsiz yüksek lisans programı genelde akşam dersleri şeklindedir. İkinci öğretim eğitimi gibi düşünebilirsiniz. </a:t>
            </a:r>
          </a:p>
        </p:txBody>
      </p:sp>
    </p:spTree>
    <p:extLst>
      <p:ext uri="{BB962C8B-B14F-4D97-AF65-F5344CB8AC3E}">
        <p14:creationId xmlns:p14="http://schemas.microsoft.com/office/powerpoint/2010/main" val="870060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2400" dirty="0"/>
              <a:t>Bu program </a:t>
            </a:r>
            <a:r>
              <a:rPr lang="tr-TR" sz="2400" dirty="0" smtClean="0"/>
              <a:t>en </a:t>
            </a:r>
            <a:r>
              <a:rPr lang="tr-TR" sz="2400" dirty="0"/>
              <a:t>az </a:t>
            </a:r>
            <a:r>
              <a:rPr lang="tr-TR" sz="2400" dirty="0" smtClean="0"/>
              <a:t>7 </a:t>
            </a:r>
            <a:r>
              <a:rPr lang="tr-TR" sz="2400" dirty="0"/>
              <a:t>adet ders ile bir dönem projesi dersinden oluşur. Dönem projesi dersi kredisiz olup başarılı veya başarısız olarak değerlendirilir. Öğrenci, dönem projesinin alındığı yarıyılda dönem projesine kayıt yaptırmak ve yarıyıl sonunda yazılı bir rapor vermek zorundadır. </a:t>
            </a:r>
            <a:endParaRPr lang="tr-TR" sz="2400" dirty="0" smtClean="0"/>
          </a:p>
          <a:p>
            <a:pPr algn="just"/>
            <a:endParaRPr lang="tr-TR" sz="2400" dirty="0"/>
          </a:p>
          <a:p>
            <a:pPr algn="just"/>
            <a:r>
              <a:rPr lang="tr-TR" sz="2400" dirty="0" smtClean="0"/>
              <a:t>Tezsiz </a:t>
            </a:r>
            <a:r>
              <a:rPr lang="tr-TR" sz="2400" dirty="0"/>
              <a:t>yüksek lisans programlarının sonunda yeterlik sınavı uygulanabilir. </a:t>
            </a:r>
          </a:p>
          <a:p>
            <a:endParaRPr lang="tr-TR" dirty="0"/>
          </a:p>
        </p:txBody>
      </p:sp>
    </p:spTree>
    <p:extLst>
      <p:ext uri="{BB962C8B-B14F-4D97-AF65-F5344CB8AC3E}">
        <p14:creationId xmlns:p14="http://schemas.microsoft.com/office/powerpoint/2010/main" val="1422626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1484784"/>
            <a:ext cx="7772400" cy="1143000"/>
          </a:xfrm>
        </p:spPr>
        <p:txBody>
          <a:bodyPr>
            <a:normAutofit fontScale="90000"/>
          </a:bodyPr>
          <a:lstStyle/>
          <a:p>
            <a:pPr algn="ctr"/>
            <a:r>
              <a:rPr lang="tr-TR" b="1" dirty="0"/>
              <a:t>Yüksek </a:t>
            </a:r>
            <a:r>
              <a:rPr lang="tr-TR" b="1" dirty="0" err="1" smtClean="0"/>
              <a:t>Lİsans</a:t>
            </a:r>
            <a:r>
              <a:rPr lang="tr-TR" b="1" dirty="0" smtClean="0"/>
              <a:t> </a:t>
            </a:r>
            <a:r>
              <a:rPr lang="tr-TR" b="1" dirty="0"/>
              <a:t>Başvuru </a:t>
            </a:r>
            <a:r>
              <a:rPr lang="tr-TR" b="1" dirty="0" err="1" smtClean="0"/>
              <a:t>ŞartlarI</a:t>
            </a:r>
            <a:r>
              <a:rPr lang="tr-TR" b="1" dirty="0" smtClean="0"/>
              <a:t> </a:t>
            </a:r>
            <a:r>
              <a:rPr lang="tr-TR" b="1" dirty="0" err="1" smtClean="0"/>
              <a:t>Nelerdİr</a:t>
            </a:r>
            <a:r>
              <a:rPr lang="tr-TR" b="1" dirty="0"/>
              <a:t>?</a:t>
            </a:r>
            <a:br>
              <a:rPr lang="tr-TR" b="1" dirty="0"/>
            </a:br>
            <a:endParaRPr lang="tr-TR" dirty="0"/>
          </a:p>
        </p:txBody>
      </p:sp>
      <p:sp>
        <p:nvSpPr>
          <p:cNvPr id="3" name="İçerik Yer Tutucusu 2"/>
          <p:cNvSpPr>
            <a:spLocks noGrp="1"/>
          </p:cNvSpPr>
          <p:nvPr>
            <p:ph idx="1"/>
          </p:nvPr>
        </p:nvSpPr>
        <p:spPr>
          <a:xfrm>
            <a:off x="755576" y="2996952"/>
            <a:ext cx="7772400" cy="3733800"/>
          </a:xfrm>
        </p:spPr>
        <p:txBody>
          <a:bodyPr/>
          <a:lstStyle/>
          <a:p>
            <a:pPr algn="just" fontAlgn="base"/>
            <a:r>
              <a:rPr lang="tr-TR" sz="2400" dirty="0" smtClean="0"/>
              <a:t>Bir </a:t>
            </a:r>
            <a:r>
              <a:rPr lang="tr-TR" sz="2400" dirty="0"/>
              <a:t>Yüksek Lisans programına başvuru </a:t>
            </a:r>
            <a:r>
              <a:rPr lang="tr-TR" sz="2400" dirty="0" smtClean="0"/>
              <a:t>yapmak için</a:t>
            </a:r>
            <a:r>
              <a:rPr lang="tr-TR" sz="2400" dirty="0"/>
              <a:t> öncelikle lisans diplomanızı almış olmanız gerekiyor. Üniversitelerin istedikleri belgeler  birbirinden bazı noktalarda farklılıklar gösterse de temel olarak istenilen belgeler ve gerekli koşullar aşağıdaki gibidir:  (Tezsiz programlar için ALES şartı </a:t>
            </a:r>
            <a:r>
              <a:rPr lang="tr-TR" sz="2400" u="sng" dirty="0"/>
              <a:t>yoktur</a:t>
            </a:r>
            <a:r>
              <a:rPr lang="tr-TR" sz="2400" dirty="0" smtClean="0"/>
              <a:t>)</a:t>
            </a:r>
            <a:endParaRPr lang="tr-TR" sz="2400" dirty="0"/>
          </a:p>
          <a:p>
            <a:endParaRPr lang="tr-TR" dirty="0"/>
          </a:p>
        </p:txBody>
      </p:sp>
    </p:spTree>
    <p:extLst>
      <p:ext uri="{BB962C8B-B14F-4D97-AF65-F5344CB8AC3E}">
        <p14:creationId xmlns:p14="http://schemas.microsoft.com/office/powerpoint/2010/main" val="2932998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692696"/>
            <a:ext cx="7772400" cy="4597896"/>
          </a:xfrm>
        </p:spPr>
        <p:txBody>
          <a:bodyPr>
            <a:normAutofit/>
          </a:bodyPr>
          <a:lstStyle/>
          <a:p>
            <a:pPr lvl="0" fontAlgn="base"/>
            <a:r>
              <a:rPr lang="tr-TR" dirty="0">
                <a:hlinkClick r:id="rId2" tooltip="ALES Sonuç Görüntüleme Sayfası"/>
              </a:rPr>
              <a:t>ALES Sonuç Belgesi</a:t>
            </a:r>
            <a:endParaRPr lang="tr-TR" dirty="0"/>
          </a:p>
          <a:p>
            <a:pPr lvl="0" fontAlgn="base"/>
            <a:r>
              <a:rPr lang="tr-TR" dirty="0"/>
              <a:t>Lisans Diploması</a:t>
            </a:r>
          </a:p>
          <a:p>
            <a:pPr lvl="0" fontAlgn="base"/>
            <a:r>
              <a:rPr lang="tr-TR" dirty="0">
                <a:hlinkClick r:id="rId3" tooltip="Transkript Nedir?"/>
              </a:rPr>
              <a:t>Transkript</a:t>
            </a:r>
            <a:endParaRPr lang="tr-TR" dirty="0"/>
          </a:p>
          <a:p>
            <a:pPr lvl="0" fontAlgn="base"/>
            <a:r>
              <a:rPr lang="tr-TR" dirty="0">
                <a:hlinkClick r:id="rId4" tooltip="ÖZGEÇMİŞ"/>
              </a:rPr>
              <a:t>Özgeçmiş</a:t>
            </a:r>
            <a:endParaRPr lang="tr-TR" dirty="0"/>
          </a:p>
          <a:p>
            <a:pPr lvl="0" fontAlgn="base"/>
            <a:r>
              <a:rPr lang="tr-TR" dirty="0" err="1" smtClean="0"/>
              <a:t>Fotograf</a:t>
            </a:r>
            <a:endParaRPr lang="tr-TR" dirty="0"/>
          </a:p>
          <a:p>
            <a:pPr lvl="0" fontAlgn="base"/>
            <a:r>
              <a:rPr lang="tr-TR" dirty="0" err="1"/>
              <a:t>Yabanci</a:t>
            </a:r>
            <a:r>
              <a:rPr lang="tr-TR" dirty="0"/>
              <a:t> Dil Yeterliliği</a:t>
            </a:r>
          </a:p>
          <a:p>
            <a:pPr lvl="0" fontAlgn="base"/>
            <a:r>
              <a:rPr lang="tr-TR" dirty="0">
                <a:hlinkClick r:id="rId5" tooltip="Referans Mektubu Nedir?"/>
              </a:rPr>
              <a:t>Tavsiye Mektubu (Referans Mektubu)</a:t>
            </a:r>
            <a:endParaRPr lang="tr-TR" dirty="0"/>
          </a:p>
          <a:p>
            <a:pPr lvl="0" fontAlgn="base"/>
            <a:r>
              <a:rPr lang="tr-TR" dirty="0"/>
              <a:t>Nüfus Cüzdanı Fotokopisi</a:t>
            </a:r>
          </a:p>
          <a:p>
            <a:pPr lvl="0" fontAlgn="base"/>
            <a:r>
              <a:rPr lang="tr-TR" dirty="0"/>
              <a:t>Askerlik Durum Belgesi (Erkek Adaylar)</a:t>
            </a:r>
          </a:p>
          <a:p>
            <a:pPr fontAlgn="base"/>
            <a:r>
              <a:rPr lang="tr-TR" dirty="0"/>
              <a:t>Başvuru yaptığınız üniversite bu belgelerin hepsini isteyebilir ya da bazılarını istemeyebilir. Bazı enstitüler bunlara ek olarak başka belgeler de isteyebilirler.</a:t>
            </a:r>
          </a:p>
          <a:p>
            <a:endParaRPr lang="tr-TR" dirty="0"/>
          </a:p>
        </p:txBody>
      </p:sp>
    </p:spTree>
    <p:extLst>
      <p:ext uri="{BB962C8B-B14F-4D97-AF65-F5344CB8AC3E}">
        <p14:creationId xmlns:p14="http://schemas.microsoft.com/office/powerpoint/2010/main" val="1976032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908720"/>
            <a:ext cx="7772400" cy="1143000"/>
          </a:xfrm>
        </p:spPr>
        <p:txBody>
          <a:bodyPr>
            <a:normAutofit fontScale="90000"/>
          </a:bodyPr>
          <a:lstStyle/>
          <a:p>
            <a:pPr algn="ctr"/>
            <a:r>
              <a:rPr lang="tr-TR" b="1" dirty="0"/>
              <a:t>FARKLI AMAÇLARLA YÜKSEK LİSANS YAPMAYA KARAR VERİLEBİLİR. ÖRNEĞİN;</a:t>
            </a:r>
            <a:r>
              <a:rPr lang="tr-TR" dirty="0"/>
              <a:t/>
            </a:r>
            <a:br>
              <a:rPr lang="tr-TR" dirty="0"/>
            </a:br>
            <a:endParaRPr lang="tr-TR" dirty="0"/>
          </a:p>
        </p:txBody>
      </p:sp>
      <p:sp>
        <p:nvSpPr>
          <p:cNvPr id="3" name="İçerik Yer Tutucusu 2"/>
          <p:cNvSpPr>
            <a:spLocks noGrp="1"/>
          </p:cNvSpPr>
          <p:nvPr>
            <p:ph idx="1"/>
          </p:nvPr>
        </p:nvSpPr>
        <p:spPr>
          <a:xfrm>
            <a:off x="539552" y="2420888"/>
            <a:ext cx="8424936" cy="3733800"/>
          </a:xfrm>
        </p:spPr>
        <p:txBody>
          <a:bodyPr>
            <a:normAutofit/>
          </a:bodyPr>
          <a:lstStyle/>
          <a:p>
            <a:pPr lvl="0" algn="just" fontAlgn="base"/>
            <a:r>
              <a:rPr lang="tr-TR" sz="2800" dirty="0" smtClean="0"/>
              <a:t>Mezun </a:t>
            </a:r>
            <a:r>
              <a:rPr lang="tr-TR" sz="2800" dirty="0"/>
              <a:t>olduğu lisans programından memnun olmayan ve alan değiştirmek isteyen birisi farklı bir alanda eğitim görmek için yüksek lisans yapmaya karar verebilir.</a:t>
            </a:r>
          </a:p>
          <a:p>
            <a:r>
              <a:rPr lang="tr-TR" sz="2800" dirty="0"/>
              <a:t>Mezun oldukları yüksek lisans programında uzmanlaşmak isteyenler yüksek lisans yapmaya karar verebilirler.</a:t>
            </a:r>
          </a:p>
          <a:p>
            <a:endParaRPr lang="tr-TR" sz="2800" dirty="0"/>
          </a:p>
        </p:txBody>
      </p:sp>
    </p:spTree>
    <p:extLst>
      <p:ext uri="{BB962C8B-B14F-4D97-AF65-F5344CB8AC3E}">
        <p14:creationId xmlns:p14="http://schemas.microsoft.com/office/powerpoint/2010/main" val="1791552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lgn="just" fontAlgn="base"/>
            <a:r>
              <a:rPr lang="tr-TR" sz="2400" dirty="0"/>
              <a:t>Akademisyen olmak isteyenler yüksek lisans yapmaya karar verebilirler. (</a:t>
            </a:r>
            <a:r>
              <a:rPr lang="tr-TR" sz="2400" i="1" dirty="0"/>
              <a:t>Doktoraya başvurmak için yüksek lisans eğitimi almış olma zorunluluğu yoktur ancak</a:t>
            </a:r>
            <a:r>
              <a:rPr lang="tr-TR" sz="2400" dirty="0"/>
              <a:t> </a:t>
            </a:r>
            <a:r>
              <a:rPr lang="tr-TR" sz="2400" i="1" dirty="0">
                <a:hlinkClick r:id="rId2"/>
              </a:rPr>
              <a:t>doktora</a:t>
            </a:r>
            <a:r>
              <a:rPr lang="tr-TR" sz="2400" dirty="0">
                <a:hlinkClick r:id="rId2"/>
              </a:rPr>
              <a:t> </a:t>
            </a:r>
            <a:r>
              <a:rPr lang="tr-TR" sz="2400" i="1" dirty="0"/>
              <a:t>başvurularında bazı durumlarda avantaj sağlayabiliyor</a:t>
            </a:r>
            <a:r>
              <a:rPr lang="tr-TR" sz="2400" i="1" dirty="0" smtClean="0"/>
              <a:t>.</a:t>
            </a:r>
            <a:r>
              <a:rPr lang="tr-TR" sz="2400" dirty="0" smtClean="0"/>
              <a:t>)</a:t>
            </a:r>
          </a:p>
          <a:p>
            <a:pPr lvl="0" algn="just" fontAlgn="base"/>
            <a:endParaRPr lang="tr-TR" sz="2400" dirty="0"/>
          </a:p>
          <a:p>
            <a:pPr algn="just" fontAlgn="base"/>
            <a:r>
              <a:rPr lang="tr-TR" sz="2400" dirty="0"/>
              <a:t>En genel yüksek lisans yapma amaçları bunlar olsa da daha farklı amaçlar ile de yüksek lisans yapmaya karar verilebilir.</a:t>
            </a:r>
          </a:p>
        </p:txBody>
      </p:sp>
    </p:spTree>
    <p:extLst>
      <p:ext uri="{BB962C8B-B14F-4D97-AF65-F5344CB8AC3E}">
        <p14:creationId xmlns:p14="http://schemas.microsoft.com/office/powerpoint/2010/main" val="3020549228"/>
      </p:ext>
    </p:extLst>
  </p:cSld>
  <p:clrMapOvr>
    <a:masterClrMapping/>
  </p:clrMapOvr>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TC101859862[[fn=Şehir Nüfusu]]</Template>
  <TotalTime>8</TotalTime>
  <Words>231</Words>
  <Application>Microsoft Office PowerPoint</Application>
  <PresentationFormat>Ekran Gösterisi (4:3)</PresentationFormat>
  <Paragraphs>30</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Gill Sans MT</vt:lpstr>
      <vt:lpstr>Wingdings 3</vt:lpstr>
      <vt:lpstr>Urban Pop</vt:lpstr>
      <vt:lpstr>Yüksek Lİsans</vt:lpstr>
      <vt:lpstr>PowerPoint Sunusu</vt:lpstr>
      <vt:lpstr>Tezlİ Yüksek Lİsans </vt:lpstr>
      <vt:lpstr>Tezsİz Yüksek Lİsans </vt:lpstr>
      <vt:lpstr>PowerPoint Sunusu</vt:lpstr>
      <vt:lpstr>Yüksek Lİsans Başvuru ŞartlarI Nelerdİr? </vt:lpstr>
      <vt:lpstr>PowerPoint Sunusu</vt:lpstr>
      <vt:lpstr>FARKLI AMAÇLARLA YÜKSEK LİSANS YAPMAYA KARAR VERİLEBİLİR. ÖRNEĞİN; </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Yüksek Lİsans Nedİr</dc:title>
  <dc:creator>DELL</dc:creator>
  <cp:lastModifiedBy>Windows Kullanıcısı</cp:lastModifiedBy>
  <cp:revision>4</cp:revision>
  <dcterms:created xsi:type="dcterms:W3CDTF">2014-04-27T16:41:58Z</dcterms:created>
  <dcterms:modified xsi:type="dcterms:W3CDTF">2018-09-27T07:16:30Z</dcterms:modified>
</cp:coreProperties>
</file>