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3720DD-5B6D-40BF-8493-A6B52D484E6B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43808" y="1556792"/>
            <a:ext cx="3886200" cy="1524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DOKTORA NEDİR?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562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276872"/>
            <a:ext cx="7918648" cy="4353273"/>
          </a:xfrm>
        </p:spPr>
        <p:txBody>
          <a:bodyPr/>
          <a:lstStyle/>
          <a:p>
            <a:pPr marL="68580" indent="0">
              <a:buNone/>
            </a:pPr>
            <a:r>
              <a:rPr lang="tr-TR" sz="2400" dirty="0" smtClean="0"/>
              <a:t>	Doktora </a:t>
            </a:r>
            <a:r>
              <a:rPr lang="tr-TR" sz="2400" dirty="0"/>
              <a:t>yapmış olmak alanınızda söz sahibi olmanız anlamına da gelmektedir. 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Dr</a:t>
            </a: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tr-TR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Öğr</a:t>
            </a: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tr-TR" sz="24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Üye, </a:t>
            </a:r>
            <a:r>
              <a:rPr lang="tr-TR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Doçent, </a:t>
            </a: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Profesör</a:t>
            </a:r>
            <a:r>
              <a:rPr lang="tr-TR" sz="2400" dirty="0" smtClean="0"/>
              <a:t> </a:t>
            </a:r>
            <a:r>
              <a:rPr lang="tr-TR" sz="2400" dirty="0"/>
              <a:t>olabilmek için doktora yapmak şarttır.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48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/>
              <a:t>Doktora programının amacı, öğrenciye bağımsız araştırma yapma , bilimsel olayları geniş ve derin bir bakış açısı ile irdeleyerek yorum yapma ve yeni sentezlere ulaşmak için gerekli adımları belirleme yeteneği kazandırmaktır.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38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3733800"/>
          </a:xfrm>
        </p:spPr>
        <p:txBody>
          <a:bodyPr/>
          <a:lstStyle/>
          <a:p>
            <a:r>
              <a:rPr lang="tr-TR" sz="2800" dirty="0"/>
              <a:t>Doktora programlarına başvurabilmek (diğer bir deyişle doktora yapabilmek) için bir lisans veya yüksek lisans diplomasına sahip olmanız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88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/>
              <a:t>Üniversiteyi bitirdikten sonra akademik kariyer yapmak isteyenler yüksek lisansını da tamamladıktan sonra Doktora Programı'na başvururlar. Ancak sadece lisans programını tamamlayanlar da başvuru yapabilirler. Buna, </a:t>
            </a:r>
            <a:r>
              <a:rPr lang="tr-T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Bütünleşik Doktora Programı</a:t>
            </a:r>
            <a:r>
              <a:rPr lang="tr-TR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/>
              <a:t>ya da </a:t>
            </a:r>
            <a:r>
              <a:rPr lang="tr-T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Birleştirilmiş Doktora Programı</a:t>
            </a:r>
            <a:r>
              <a:rPr lang="tr-TR" sz="2400" dirty="0"/>
              <a:t> denir. Başvuru lisans programından sonra yapılırsa </a:t>
            </a:r>
            <a:r>
              <a:rPr lang="tr-T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 az 6 yıl</a:t>
            </a:r>
            <a:r>
              <a:rPr lang="tr-TR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tr-TR" sz="2400" dirty="0"/>
              <a:t>yüksek lisansın ardından yapılırsa da </a:t>
            </a:r>
            <a:r>
              <a:rPr lang="tr-T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 az 4 yıl</a:t>
            </a:r>
            <a:r>
              <a:rPr lang="tr-TR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/>
              <a:t>sürer.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976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600" dirty="0"/>
              <a:t>Doktora programının başarıyla tamamlanmasından sonra</a:t>
            </a:r>
            <a:r>
              <a:rPr lang="tr-TR" sz="2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Doktora Diploması</a:t>
            </a:r>
            <a:r>
              <a:rPr lang="tr-TR" sz="2600" dirty="0"/>
              <a:t> ve </a:t>
            </a:r>
            <a:r>
              <a:rPr lang="tr-TR" sz="2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“Doktor”</a:t>
            </a:r>
            <a:r>
              <a:rPr lang="tr-TR" sz="2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600" dirty="0"/>
              <a:t>(bilim doktoru) </a:t>
            </a:r>
            <a:r>
              <a:rPr lang="tr-TR" sz="2600" dirty="0" err="1"/>
              <a:t>ünvanı</a:t>
            </a:r>
            <a:r>
              <a:rPr lang="tr-TR" sz="2600" dirty="0"/>
              <a:t> kazanılır(Hangi bölümde olursanız olun).  Bu </a:t>
            </a:r>
            <a:r>
              <a:rPr lang="tr-TR" sz="2600" dirty="0" err="1"/>
              <a:t>ünvanın</a:t>
            </a:r>
            <a:r>
              <a:rPr lang="tr-TR" sz="2600" dirty="0"/>
              <a:t> evrensel literatürdeki karşılığı </a:t>
            </a:r>
            <a:r>
              <a:rPr lang="tr-TR" sz="26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PhD</a:t>
            </a:r>
            <a:r>
              <a:rPr lang="tr-TR" sz="2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(</a:t>
            </a:r>
            <a:r>
              <a:rPr lang="tr-TR" sz="26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Doctor</a:t>
            </a:r>
            <a:r>
              <a:rPr lang="tr-TR" sz="2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of </a:t>
            </a:r>
            <a:r>
              <a:rPr lang="tr-TR" sz="26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Philosophy</a:t>
            </a:r>
            <a:r>
              <a:rPr lang="tr-TR" sz="2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 </a:t>
            </a:r>
            <a:r>
              <a:rPr lang="tr-TR" sz="2600" dirty="0" err="1"/>
              <a:t>dir</a:t>
            </a:r>
            <a:r>
              <a:rPr lang="tr-TR" sz="2600" dirty="0" smtClean="0"/>
              <a:t>.</a:t>
            </a:r>
          </a:p>
          <a:p>
            <a:endParaRPr lang="tr-TR" sz="2600" dirty="0"/>
          </a:p>
          <a:p>
            <a:r>
              <a:rPr lang="tr-TR" sz="2600" dirty="0"/>
              <a:t>Doktora programlarına başvuru tarihleri, şartları ve başvuru için gerekli koşullar enstitü web sitelerinde </a:t>
            </a:r>
            <a:r>
              <a:rPr lang="tr-TR" sz="2600" dirty="0" smtClean="0"/>
              <a:t>duyurulmaktadır. memurlar.com bu hususta takip edilebilir</a:t>
            </a:r>
            <a:endParaRPr lang="tr-TR" sz="2600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615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DOKTORA ŞARTLARI;</a:t>
            </a:r>
            <a:endParaRPr lang="tr-T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/>
              <a:t>ALES sınavından eğer lisans mezunu olarak başvuru yapılıyorsa </a:t>
            </a:r>
            <a:r>
              <a:rPr lang="tr-T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 az 70 puan almış olmak</a:t>
            </a:r>
            <a:r>
              <a:rPr lang="tr-TR" sz="2800" dirty="0"/>
              <a:t>, yüksek lisans mezunu olarak başvuru yapılıyorsa </a:t>
            </a:r>
            <a:r>
              <a:rPr lang="tr-T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 az 55 puan almak, </a:t>
            </a:r>
            <a:endParaRPr lang="tr-TR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/>
            <a:endParaRPr lang="tr-TR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tr-TR" sz="2800" dirty="0"/>
              <a:t>YDS sınavından </a:t>
            </a:r>
            <a:r>
              <a:rPr lang="tr-T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55 puan </a:t>
            </a:r>
            <a:r>
              <a:rPr lang="tr-TR" sz="2800" dirty="0"/>
              <a:t> ya da Üniversitelerarası Kurulca kabul edilen başka </a:t>
            </a:r>
            <a:r>
              <a:rPr lang="tr-T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bir yabancı dil sınavından muadili puan </a:t>
            </a:r>
            <a:r>
              <a:rPr lang="tr-TR" sz="2800" dirty="0"/>
              <a:t>almış olmak gerekiyor.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400" dirty="0"/>
              <a:t>Bunlar YÖK tarafından belirlenmiş doktora başvuru koşullarıdır. 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Ancak </a:t>
            </a:r>
            <a:r>
              <a:rPr lang="tr-TR" sz="2400" dirty="0"/>
              <a:t>YÖK üniversitelerin ve dolayısıyla enstitülerin doktora başvurusu için gerekli koşullara ALES ve YDS sınav sonuçları dışında ek koşullar talep edilebilmesini uygun görmektedir. 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Yani </a:t>
            </a:r>
            <a:r>
              <a:rPr lang="tr-TR" sz="2400" dirty="0"/>
              <a:t>üniversiteler sadece ALES ve yabancı dil yeterlilik sonuçlarına göre kabul edebileceği gibi Referans mektupları, adayın neden doktora yapmak istediğini belirten kompozisyon, lisans ve/veya yüksek lisans diploma derecesi, mülakat vb. başvuru kriterleri de talep edebilirler.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82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 algn="just">
              <a:buNone/>
            </a:pPr>
            <a:r>
              <a:rPr lang="tr-TR" sz="2800" b="1" dirty="0" smtClean="0"/>
              <a:t>Doktora </a:t>
            </a:r>
            <a:r>
              <a:rPr lang="tr-TR" sz="2800" b="1" dirty="0"/>
              <a:t>için; </a:t>
            </a:r>
            <a:endParaRPr lang="tr-TR" sz="2800" b="1" dirty="0" smtClean="0"/>
          </a:p>
          <a:p>
            <a:pPr algn="just"/>
            <a:r>
              <a:rPr lang="tr-TR" sz="2800" dirty="0" smtClean="0"/>
              <a:t>Doktora </a:t>
            </a:r>
            <a:r>
              <a:rPr lang="tr-TR" sz="2800" dirty="0"/>
              <a:t>Bursu, </a:t>
            </a:r>
            <a:endParaRPr lang="tr-TR" sz="2800" dirty="0" smtClean="0"/>
          </a:p>
          <a:p>
            <a:pPr algn="just"/>
            <a:r>
              <a:rPr lang="tr-TR" sz="2800" dirty="0" err="1" smtClean="0"/>
              <a:t>Tübitak</a:t>
            </a:r>
            <a:r>
              <a:rPr lang="tr-TR" sz="2800" dirty="0" smtClean="0"/>
              <a:t> </a:t>
            </a:r>
            <a:r>
              <a:rPr lang="tr-TR" sz="2800" dirty="0"/>
              <a:t>Yurtiçi Doktora Bursu, </a:t>
            </a:r>
            <a:endParaRPr lang="tr-TR" sz="2800" dirty="0" smtClean="0"/>
          </a:p>
          <a:p>
            <a:pPr algn="just"/>
            <a:r>
              <a:rPr lang="tr-TR" sz="2800" dirty="0" err="1" smtClean="0"/>
              <a:t>Tübitak</a:t>
            </a:r>
            <a:r>
              <a:rPr lang="tr-TR" sz="2800" dirty="0" smtClean="0"/>
              <a:t> </a:t>
            </a:r>
            <a:r>
              <a:rPr lang="tr-TR" sz="2800" dirty="0"/>
              <a:t>Yurtdışı Doktora Bursu, </a:t>
            </a:r>
            <a:endParaRPr lang="tr-TR" sz="2800" dirty="0" smtClean="0"/>
          </a:p>
          <a:p>
            <a:pPr algn="just"/>
            <a:r>
              <a:rPr lang="tr-TR" sz="2800" dirty="0" err="1" smtClean="0"/>
              <a:t>Tübitak</a:t>
            </a:r>
            <a:r>
              <a:rPr lang="tr-TR" sz="2800" dirty="0" smtClean="0"/>
              <a:t> </a:t>
            </a:r>
            <a:r>
              <a:rPr lang="tr-TR" sz="2800" dirty="0"/>
              <a:t>Yurtdışı Araştırma Bursu (Doktoraya başlamış kişiler İçin), </a:t>
            </a:r>
            <a:endParaRPr lang="tr-TR" sz="2800" dirty="0" smtClean="0"/>
          </a:p>
          <a:p>
            <a:pPr algn="just"/>
            <a:r>
              <a:rPr lang="tr-TR" sz="2800" dirty="0" smtClean="0"/>
              <a:t>TEV </a:t>
            </a:r>
            <a:r>
              <a:rPr lang="tr-TR" sz="2800" dirty="0"/>
              <a:t>Doktora Bursu, </a:t>
            </a:r>
            <a:endParaRPr lang="tr-TR" sz="2800" dirty="0" smtClean="0"/>
          </a:p>
          <a:p>
            <a:pPr algn="just"/>
            <a:r>
              <a:rPr lang="tr-TR" sz="2800" dirty="0" err="1" smtClean="0"/>
              <a:t>Fulbright</a:t>
            </a:r>
            <a:r>
              <a:rPr lang="tr-TR" sz="2800" dirty="0" smtClean="0"/>
              <a:t> </a:t>
            </a:r>
            <a:r>
              <a:rPr lang="tr-TR" sz="2800" dirty="0"/>
              <a:t>Doktora Bursu, </a:t>
            </a:r>
            <a:endParaRPr lang="tr-TR" sz="2800" dirty="0" smtClean="0"/>
          </a:p>
          <a:p>
            <a:pPr algn="just"/>
            <a:r>
              <a:rPr lang="tr-TR" sz="2800" dirty="0" smtClean="0"/>
              <a:t>YÖK </a:t>
            </a:r>
            <a:r>
              <a:rPr lang="tr-TR" sz="2800" dirty="0"/>
              <a:t>Doktora Bursu, </a:t>
            </a:r>
            <a:endParaRPr lang="tr-TR" sz="2800" dirty="0" smtClean="0"/>
          </a:p>
          <a:p>
            <a:pPr algn="just"/>
            <a:r>
              <a:rPr lang="tr-TR" sz="2800" dirty="0" smtClean="0"/>
              <a:t>YÖK Doktora Araştırma </a:t>
            </a:r>
            <a:r>
              <a:rPr lang="tr-TR" sz="2800" dirty="0"/>
              <a:t>Bursu, </a:t>
            </a:r>
            <a:endParaRPr lang="tr-TR" sz="2800" dirty="0" smtClean="0"/>
          </a:p>
          <a:p>
            <a:pPr algn="just"/>
            <a:r>
              <a:rPr lang="tr-TR" sz="2800" dirty="0" smtClean="0"/>
              <a:t>Yabancı </a:t>
            </a:r>
            <a:r>
              <a:rPr lang="tr-TR" sz="2800" dirty="0"/>
              <a:t>Hükümet Bursları, </a:t>
            </a:r>
            <a:endParaRPr lang="tr-TR" sz="2800" dirty="0" smtClean="0"/>
          </a:p>
          <a:p>
            <a:pPr algn="just"/>
            <a:r>
              <a:rPr lang="tr-TR" sz="2800" dirty="0" smtClean="0"/>
              <a:t>İstanbul </a:t>
            </a:r>
            <a:r>
              <a:rPr lang="tr-TR" sz="2800" dirty="0"/>
              <a:t>Ticaret Odası </a:t>
            </a:r>
            <a:r>
              <a:rPr lang="tr-TR" sz="2800" dirty="0" smtClean="0"/>
              <a:t>bursu</a:t>
            </a:r>
          </a:p>
          <a:p>
            <a:pPr marL="68580" indent="0" algn="just">
              <a:buNone/>
            </a:pPr>
            <a:r>
              <a:rPr lang="tr-TR" sz="2800" dirty="0"/>
              <a:t>	</a:t>
            </a:r>
            <a:r>
              <a:rPr lang="tr-TR" sz="2800" dirty="0" smtClean="0"/>
              <a:t>				 </a:t>
            </a:r>
            <a:r>
              <a:rPr lang="tr-TR" sz="2800" b="1" dirty="0"/>
              <a:t>gibi burslar bulunmaktadır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9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453650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tr-TR" dirty="0" smtClean="0"/>
              <a:t>	Doktora</a:t>
            </a:r>
            <a:r>
              <a:rPr lang="tr-TR" dirty="0"/>
              <a:t>, </a:t>
            </a:r>
            <a:r>
              <a:rPr lang="tr-TR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 yüksek seviyeli akademik derecedir.</a:t>
            </a:r>
            <a:r>
              <a:rPr lang="tr-T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tr-TR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endParaRPr lang="tr-T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tr-TR" dirty="0" smtClean="0"/>
              <a:t>Bir </a:t>
            </a:r>
            <a:r>
              <a:rPr lang="tr-TR" dirty="0"/>
              <a:t>bilim dalında, doktora derecesine sahip olmak, doktorayı veren akademisyenler seviyesine yükselmek, onlarla eşit duruma gelmek demektir.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	Bir </a:t>
            </a:r>
            <a:r>
              <a:rPr lang="tr-TR" dirty="0"/>
              <a:t>başka deyişle doktora bilimsel yeterlilik derecesidir. Doktorasını yapmış herkes o alanda eşit yeterliliktedir. Doçentlik ve profesörlük sadece akademik unvanlar olup, doktora ile desteklenmediği taktirde, o bilim dalında bilimsel yeterliliğe karşılık gelmezler. Bu yüzden bilimsel yeterlilikte esas olan doktoradır. </a:t>
            </a:r>
            <a:endParaRPr lang="tr-TR" dirty="0" smtClean="0"/>
          </a:p>
          <a:p>
            <a:pPr marL="68580" indent="0">
              <a:buNone/>
            </a:pPr>
            <a:endParaRPr lang="tr-TR" b="1" u="sng" dirty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tr-TR" b="1" u="sng" dirty="0" smtClean="0"/>
              <a:t>Doktora</a:t>
            </a:r>
            <a:r>
              <a:rPr lang="tr-TR" b="1" u="sng" dirty="0"/>
              <a:t>, uluslararası itibar taşıyan bir bilimsel unvan olmasına rağmen, doçentlik ve profesörlük başka üniversiteler ve/veya ülkelerce tanınmayabilir.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862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Şehir Nüfusu</Template>
  <TotalTime>9</TotalTime>
  <Words>343</Words>
  <Application>Microsoft Office PowerPoint</Application>
  <PresentationFormat>Ekran Gösterisi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Gill Sans MT</vt:lpstr>
      <vt:lpstr>Wingdings 3</vt:lpstr>
      <vt:lpstr>Urban Pop</vt:lpstr>
      <vt:lpstr>DOKTORA NEDİR? </vt:lpstr>
      <vt:lpstr>PowerPoint Sunusu</vt:lpstr>
      <vt:lpstr>PowerPoint Sunusu</vt:lpstr>
      <vt:lpstr>PowerPoint Sunusu</vt:lpstr>
      <vt:lpstr>PowerPoint Sunusu</vt:lpstr>
      <vt:lpstr>DOKTORA ŞARTLARI;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DOKTORA NEDİR? </dc:title>
  <dc:creator>DELL</dc:creator>
  <cp:lastModifiedBy>Windows Kullanıcısı</cp:lastModifiedBy>
  <cp:revision>7</cp:revision>
  <dcterms:created xsi:type="dcterms:W3CDTF">2014-04-27T17:46:08Z</dcterms:created>
  <dcterms:modified xsi:type="dcterms:W3CDTF">2018-10-19T12:22:20Z</dcterms:modified>
</cp:coreProperties>
</file>